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4" r:id="rId4"/>
    <p:sldId id="265" r:id="rId5"/>
    <p:sldId id="269" r:id="rId6"/>
    <p:sldId id="259" r:id="rId7"/>
    <p:sldId id="267" r:id="rId8"/>
    <p:sldId id="260" r:id="rId9"/>
    <p:sldId id="263" r:id="rId10"/>
    <p:sldId id="268" r:id="rId11"/>
    <p:sldId id="261" r:id="rId12"/>
    <p:sldId id="266" r:id="rId13"/>
    <p:sldId id="26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DD4FA0-2E65-4916-BA04-09EFAD584D68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BA19F2-8E5F-40D5-8F60-D555508FD77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A19F2-8E5F-40D5-8F60-D555508FD77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A19F2-8E5F-40D5-8F60-D555508FD77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A19F2-8E5F-40D5-8F60-D555508FD77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A19F2-8E5F-40D5-8F60-D555508FD77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A19F2-8E5F-40D5-8F60-D555508FD77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A19F2-8E5F-40D5-8F60-D555508FD77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A19F2-8E5F-40D5-8F60-D555508FD77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A19F2-8E5F-40D5-8F60-D555508FD77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A19F2-8E5F-40D5-8F60-D555508FD77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A19F2-8E5F-40D5-8F60-D555508FD77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A19F2-8E5F-40D5-8F60-D555508FD77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A19F2-8E5F-40D5-8F60-D555508FD77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A19F2-8E5F-40D5-8F60-D555508FD77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1B41-0AB5-4CC1-91E5-57C2EACF7B61}" type="datetimeFigureOut">
              <a:rPr lang="en-US" smtClean="0"/>
              <a:pPr/>
              <a:t>4/12/2010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0D901-00EC-493F-819B-4C4E403BFD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1B41-0AB5-4CC1-91E5-57C2EACF7B61}" type="datetimeFigureOut">
              <a:rPr lang="en-US" smtClean="0"/>
              <a:pPr/>
              <a:t>4/12/2010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0D901-00EC-493F-819B-4C4E403BFD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1B41-0AB5-4CC1-91E5-57C2EACF7B61}" type="datetimeFigureOut">
              <a:rPr lang="en-US" smtClean="0"/>
              <a:pPr/>
              <a:t>4/12/2010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0D901-00EC-493F-819B-4C4E403BFD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1B41-0AB5-4CC1-91E5-57C2EACF7B61}" type="datetimeFigureOut">
              <a:rPr lang="en-US" smtClean="0"/>
              <a:pPr/>
              <a:t>4/12/2010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0D901-00EC-493F-819B-4C4E403BFD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1B41-0AB5-4CC1-91E5-57C2EACF7B61}" type="datetimeFigureOut">
              <a:rPr lang="en-US" smtClean="0"/>
              <a:pPr/>
              <a:t>4/12/2010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0D901-00EC-493F-819B-4C4E403BFD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1B41-0AB5-4CC1-91E5-57C2EACF7B61}" type="datetimeFigureOut">
              <a:rPr lang="en-US" smtClean="0"/>
              <a:pPr/>
              <a:t>4/12/2010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0D901-00EC-493F-819B-4C4E403BFD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1B41-0AB5-4CC1-91E5-57C2EACF7B61}" type="datetimeFigureOut">
              <a:rPr lang="en-US" smtClean="0"/>
              <a:pPr/>
              <a:t>4/12/2010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0D901-00EC-493F-819B-4C4E403BFD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1B41-0AB5-4CC1-91E5-57C2EACF7B61}" type="datetimeFigureOut">
              <a:rPr lang="en-US" smtClean="0"/>
              <a:pPr/>
              <a:t>4/12/2010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0D901-00EC-493F-819B-4C4E403BFD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1B41-0AB5-4CC1-91E5-57C2EACF7B61}" type="datetimeFigureOut">
              <a:rPr lang="en-US" smtClean="0"/>
              <a:pPr/>
              <a:t>4/12/2010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0D901-00EC-493F-819B-4C4E403BFD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1B41-0AB5-4CC1-91E5-57C2EACF7B61}" type="datetimeFigureOut">
              <a:rPr lang="en-US" smtClean="0"/>
              <a:pPr/>
              <a:t>4/12/2010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0D901-00EC-493F-819B-4C4E403BFD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1B41-0AB5-4CC1-91E5-57C2EACF7B61}" type="datetimeFigureOut">
              <a:rPr lang="en-US" smtClean="0"/>
              <a:pPr/>
              <a:t>4/12/2010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0D901-00EC-493F-819B-4C4E403BFD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B1B41-0AB5-4CC1-91E5-57C2EACF7B61}" type="datetimeFigureOut">
              <a:rPr lang="en-US" smtClean="0"/>
              <a:pPr/>
              <a:t>4/12/2010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0D901-00EC-493F-819B-4C4E403BFD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52400"/>
            <a:ext cx="8458200" cy="291782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Mapping Cultural Activities Linked to Nature to Demonstrate the Global Impact of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Changes in Climate and Phenology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2971800"/>
            <a:ext cx="6858000" cy="3505200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Ashley Schmeltzer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Jake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Weltzin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USA NPN (Mentor)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Alyssa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Rosemartin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USA NPN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USA National Phenology Network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NASA Space Grant Undergraduate Research Internship Program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University of Arizona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2009-2010</a:t>
            </a:r>
          </a:p>
          <a:p>
            <a:endParaRPr lang="en-US" sz="2400" dirty="0"/>
          </a:p>
        </p:txBody>
      </p:sp>
      <p:pic>
        <p:nvPicPr>
          <p:cNvPr id="9" name="Picture 8" descr="NAS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5867400"/>
            <a:ext cx="899245" cy="725016"/>
          </a:xfrm>
          <a:prstGeom prst="rect">
            <a:avLst/>
          </a:prstGeom>
        </p:spPr>
      </p:pic>
      <p:pic>
        <p:nvPicPr>
          <p:cNvPr id="11" name="Picture 10" descr="SpaceGran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60017" y="5653955"/>
            <a:ext cx="731583" cy="975445"/>
          </a:xfrm>
          <a:prstGeom prst="rect">
            <a:avLst/>
          </a:prstGeom>
        </p:spPr>
      </p:pic>
      <p:pic>
        <p:nvPicPr>
          <p:cNvPr id="12" name="Picture 11" descr="Uof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48400" y="5715000"/>
            <a:ext cx="817244" cy="838200"/>
          </a:xfrm>
          <a:prstGeom prst="rect">
            <a:avLst/>
          </a:prstGeom>
        </p:spPr>
      </p:pic>
      <p:pic>
        <p:nvPicPr>
          <p:cNvPr id="13" name="Picture 12" descr="USG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57400" y="6172200"/>
            <a:ext cx="826150" cy="304852"/>
          </a:xfrm>
          <a:prstGeom prst="rect">
            <a:avLst/>
          </a:prstGeom>
        </p:spPr>
      </p:pic>
      <p:pic>
        <p:nvPicPr>
          <p:cNvPr id="14" name="Picture 13" descr="NPN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10000" y="6019800"/>
            <a:ext cx="1524000" cy="466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Results: Direct Links to World-Wide Applications</a:t>
            </a:r>
            <a:endParaRPr lang="en-US" dirty="0"/>
          </a:p>
        </p:txBody>
      </p:sp>
      <p:pic>
        <p:nvPicPr>
          <p:cNvPr id="5" name="Picture 4" descr="NCBF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524000"/>
            <a:ext cx="8569974" cy="4038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SpaceGran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83817" y="5730155"/>
            <a:ext cx="731583" cy="9754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Significance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2971800"/>
          </a:xfrm>
        </p:spPr>
        <p:txBody>
          <a:bodyPr>
            <a:normAutofit lnSpcReduction="10000"/>
          </a:bodyPr>
          <a:lstStyle/>
          <a:p>
            <a:pPr algn="ctr">
              <a:spcAft>
                <a:spcPts val="600"/>
              </a:spcAft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Education and Outreach</a:t>
            </a:r>
          </a:p>
          <a:p>
            <a:pPr algn="ctr">
              <a:spcAft>
                <a:spcPts val="600"/>
              </a:spcAft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Research and Development</a:t>
            </a:r>
          </a:p>
          <a:p>
            <a:pPr algn="ctr">
              <a:spcAft>
                <a:spcPts val="600"/>
              </a:spcAft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Insight into the Connections between Nature and Society</a:t>
            </a:r>
          </a:p>
          <a:p>
            <a:pPr algn="ctr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Potential Challenges  </a:t>
            </a: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SpaceGra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60017" y="5653955"/>
            <a:ext cx="731583" cy="9754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dirty="0" smtClean="0"/>
              <a:t>Jake </a:t>
            </a:r>
            <a:r>
              <a:rPr lang="en-US" dirty="0" err="1" smtClean="0"/>
              <a:t>Weltzin</a:t>
            </a:r>
            <a:r>
              <a:rPr lang="en-US" dirty="0" smtClean="0"/>
              <a:t>, USA NPN Executive Director </a:t>
            </a:r>
            <a:endParaRPr lang="en-US" dirty="0"/>
          </a:p>
          <a:p>
            <a:pPr algn="ctr">
              <a:buNone/>
            </a:pPr>
            <a:r>
              <a:rPr lang="en-US" dirty="0" smtClean="0"/>
              <a:t>Alyssa </a:t>
            </a:r>
            <a:r>
              <a:rPr lang="en-US" dirty="0" err="1" smtClean="0"/>
              <a:t>Rosemartin</a:t>
            </a:r>
            <a:r>
              <a:rPr lang="en-US" dirty="0" smtClean="0"/>
              <a:t>, USA NPN IT Project Manager</a:t>
            </a:r>
          </a:p>
          <a:p>
            <a:pPr algn="ctr">
              <a:buNone/>
            </a:pPr>
            <a:r>
              <a:rPr lang="en-US" dirty="0" smtClean="0"/>
              <a:t>Abraham Miller-Rushing, USA NPA Assistant Director and Project Manager</a:t>
            </a:r>
          </a:p>
          <a:p>
            <a:pPr algn="ctr">
              <a:buNone/>
            </a:pPr>
            <a:r>
              <a:rPr lang="en-US" dirty="0" smtClean="0"/>
              <a:t>USA National Phenology Network</a:t>
            </a:r>
          </a:p>
          <a:p>
            <a:pPr algn="ctr">
              <a:buNone/>
            </a:pPr>
            <a:r>
              <a:rPr lang="en-US" dirty="0" smtClean="0"/>
              <a:t>USGS</a:t>
            </a:r>
          </a:p>
          <a:p>
            <a:pPr algn="ctr">
              <a:buNone/>
            </a:pPr>
            <a:r>
              <a:rPr lang="en-US" dirty="0" smtClean="0"/>
              <a:t>Susan Brew</a:t>
            </a:r>
          </a:p>
          <a:p>
            <a:pPr algn="ctr">
              <a:buNone/>
            </a:pPr>
            <a:r>
              <a:rPr lang="en-US" dirty="0" smtClean="0"/>
              <a:t>UA NASA Space Grant Staff</a:t>
            </a:r>
            <a:endParaRPr lang="en-US" dirty="0"/>
          </a:p>
        </p:txBody>
      </p:sp>
      <p:pic>
        <p:nvPicPr>
          <p:cNvPr id="4" name="Picture 3" descr="SpaceGra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60017" y="5653955"/>
            <a:ext cx="731583" cy="9754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Thank You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SpaceGra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60017" y="5653955"/>
            <a:ext cx="731583" cy="9754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Inspiration and Purpose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 descr="SpaceGra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9600" y="5715000"/>
            <a:ext cx="731583" cy="975445"/>
          </a:xfrm>
          <a:prstGeom prst="rect">
            <a:avLst/>
          </a:prstGeom>
        </p:spPr>
      </p:pic>
      <p:sp>
        <p:nvSpPr>
          <p:cNvPr id="21" name="Content Placeholder 20"/>
          <p:cNvSpPr>
            <a:spLocks noGrp="1"/>
          </p:cNvSpPr>
          <p:nvPr>
            <p:ph sz="half" idx="1"/>
          </p:nvPr>
        </p:nvSpPr>
        <p:spPr>
          <a:xfrm>
            <a:off x="838200" y="1981200"/>
            <a:ext cx="3124200" cy="2895600"/>
          </a:xfrm>
        </p:spPr>
        <p:txBody>
          <a:bodyPr>
            <a:normAutofit fontScale="85000" lnSpcReduction="10000"/>
          </a:bodyPr>
          <a:lstStyle/>
          <a:p>
            <a:r>
              <a:rPr lang="en-US" sz="3100" dirty="0" smtClean="0">
                <a:latin typeface="Arial" pitchFamily="34" charset="0"/>
                <a:cs typeface="Arial" pitchFamily="34" charset="0"/>
              </a:rPr>
              <a:t>Nature </a:t>
            </a:r>
          </a:p>
          <a:p>
            <a:r>
              <a:rPr lang="en-US" sz="3100" dirty="0" smtClean="0">
                <a:latin typeface="Arial" pitchFamily="34" charset="0"/>
                <a:cs typeface="Arial" pitchFamily="34" charset="0"/>
              </a:rPr>
              <a:t>Society</a:t>
            </a:r>
          </a:p>
          <a:p>
            <a:r>
              <a:rPr lang="en-US" sz="3100" dirty="0" smtClean="0">
                <a:latin typeface="Arial" pitchFamily="34" charset="0"/>
                <a:cs typeface="Arial" pitchFamily="34" charset="0"/>
              </a:rPr>
              <a:t>Phenology (timing of plant and animal life cycle events)</a:t>
            </a:r>
          </a:p>
          <a:p>
            <a:r>
              <a:rPr lang="en-US" sz="3100" dirty="0" smtClean="0">
                <a:latin typeface="Arial" pitchFamily="34" charset="0"/>
                <a:cs typeface="Arial" pitchFamily="34" charset="0"/>
              </a:rPr>
              <a:t>Climate Change</a:t>
            </a:r>
          </a:p>
          <a:p>
            <a:pPr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Picture 26" descr="PhenArticle3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14800" y="1752600"/>
            <a:ext cx="4419600" cy="38862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8" name="Picture 7" descr="PhenArtTitle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400" y="5257800"/>
            <a:ext cx="6139542" cy="13716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1" name="Content Placeholder 10" descr="PhenArtTitle2.bmp"/>
          <p:cNvPicPr>
            <a:picLocks noGrp="1" noChangeAspect="1"/>
          </p:cNvPicPr>
          <p:nvPr>
            <p:ph sz="half" idx="2"/>
          </p:nvPr>
        </p:nvPicPr>
        <p:blipFill>
          <a:blip r:embed="rId6" cstate="print"/>
          <a:stretch>
            <a:fillRect/>
          </a:stretch>
        </p:blipFill>
        <p:spPr>
          <a:xfrm>
            <a:off x="0" y="990600"/>
            <a:ext cx="9144000" cy="685800"/>
          </a:xfrm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Process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1828800"/>
            <a:ext cx="7391400" cy="31242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Locate nature-based festivals and events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Create working database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Determine appropriate mapping structure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Add data into map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Clean and modify map to be user-friendly and aesthetically pleasing </a:t>
            </a:r>
          </a:p>
          <a:p>
            <a:endParaRPr lang="en-US" dirty="0"/>
          </a:p>
        </p:txBody>
      </p:sp>
      <p:pic>
        <p:nvPicPr>
          <p:cNvPr id="5" name="Picture 4" descr="SpaceGra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60017" y="5653955"/>
            <a:ext cx="731583" cy="9754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 Data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8305800" cy="5410200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Names of the festival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Location</a:t>
            </a:r>
          </a:p>
          <a:p>
            <a:pPr lvl="1">
              <a:spcAft>
                <a:spcPts val="6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Continent, Country, Province, State, City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Websites (If available)</a:t>
            </a:r>
          </a:p>
          <a:p>
            <a:pPr lvl="1">
              <a:spcAft>
                <a:spcPts val="6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Main, Supporting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Type and Species/Focus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Temporal</a:t>
            </a:r>
          </a:p>
          <a:p>
            <a:pPr lvl="1">
              <a:spcAft>
                <a:spcPts val="6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Month, Dates (2010), Timing on phenology, Year started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Articles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Phenological change or climate change analysis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SpaceGra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60017" y="5653955"/>
            <a:ext cx="731583" cy="9754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Methods/Analysis Techniques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7400"/>
            <a:ext cx="8305800" cy="3505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Extensive Online Research</a:t>
            </a:r>
          </a:p>
          <a:p>
            <a:pPr algn="ctr"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Literature Search</a:t>
            </a:r>
          </a:p>
          <a:p>
            <a:pPr algn="ctr"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Word of Mouth</a:t>
            </a:r>
          </a:p>
          <a:p>
            <a:pPr algn="ctr"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Databases</a:t>
            </a:r>
          </a:p>
          <a:p>
            <a:pPr algn="ctr">
              <a:buNone/>
            </a:pP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Drupal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GMAP</a:t>
            </a:r>
          </a:p>
          <a:p>
            <a:pPr>
              <a:buNone/>
            </a:pPr>
            <a:endParaRPr lang="en-US" sz="3200" dirty="0"/>
          </a:p>
        </p:txBody>
      </p:sp>
      <p:pic>
        <p:nvPicPr>
          <p:cNvPr id="5" name="Picture 4" descr="SpaceGra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60017" y="5653955"/>
            <a:ext cx="731583" cy="9754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henDrupal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2960" y="1066800"/>
            <a:ext cx="8147640" cy="5638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Methods/Analysis Techniques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SpaceGran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05800" y="5791200"/>
            <a:ext cx="731583" cy="9754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henMap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1143000"/>
            <a:ext cx="6671932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Results: A Searchable Database and Coupled Interactive Map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019800" y="3352800"/>
            <a:ext cx="381000" cy="304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019800" y="3733800"/>
            <a:ext cx="381000" cy="3048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019800" y="4495800"/>
            <a:ext cx="381000" cy="3048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019800" y="4114800"/>
            <a:ext cx="381000" cy="3048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477000" y="3352800"/>
            <a:ext cx="137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Animal</a:t>
            </a:r>
          </a:p>
          <a:p>
            <a:r>
              <a:rPr lang="en-US" sz="2400" dirty="0" smtClean="0"/>
              <a:t>Harvest</a:t>
            </a:r>
          </a:p>
          <a:p>
            <a:r>
              <a:rPr lang="en-US" sz="2400" dirty="0" smtClean="0"/>
              <a:t>Seasonal</a:t>
            </a:r>
          </a:p>
          <a:p>
            <a:r>
              <a:rPr lang="en-US" sz="2400" dirty="0" smtClean="0"/>
              <a:t>Blossom</a:t>
            </a:r>
            <a:endParaRPr lang="en-US" sz="2400" dirty="0"/>
          </a:p>
        </p:txBody>
      </p:sp>
      <p:pic>
        <p:nvPicPr>
          <p:cNvPr id="13" name="Picture 12" descr="SpaceGran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05800" y="5791200"/>
            <a:ext cx="731583" cy="9754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Results: Lists and Query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PhenList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429323"/>
            <a:ext cx="4209524" cy="4590477"/>
          </a:xfrm>
          <a:prstGeom prst="rect">
            <a:avLst/>
          </a:prstGeom>
        </p:spPr>
      </p:pic>
      <p:pic>
        <p:nvPicPr>
          <p:cNvPr id="6" name="Picture 5" descr="PhenThumb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67790" y="1447800"/>
            <a:ext cx="4723810" cy="4572000"/>
          </a:xfrm>
          <a:prstGeom prst="rect">
            <a:avLst/>
          </a:prstGeom>
        </p:spPr>
      </p:pic>
      <p:pic>
        <p:nvPicPr>
          <p:cNvPr id="4" name="Picture 3" descr="SpaceGran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60017" y="5653955"/>
            <a:ext cx="731583" cy="9754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Results: Detailed Information Pages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 descr="SpaceGra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60017" y="5653955"/>
            <a:ext cx="731583" cy="975445"/>
          </a:xfrm>
          <a:prstGeom prst="rect">
            <a:avLst/>
          </a:prstGeom>
        </p:spPr>
      </p:pic>
      <p:pic>
        <p:nvPicPr>
          <p:cNvPr id="9" name="Picture 8" descr="PhenInlet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0600" y="1248066"/>
            <a:ext cx="7053726" cy="52289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3436</TotalTime>
  <Words>254</Words>
  <Application>Microsoft Office PowerPoint</Application>
  <PresentationFormat>On-screen Show (4:3)</PresentationFormat>
  <Paragraphs>74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Mapping Cultural Activities Linked to Nature to Demonstrate the Global Impact of Changes in Climate and Phenology</vt:lpstr>
      <vt:lpstr>Inspiration and Purpose</vt:lpstr>
      <vt:lpstr>Process</vt:lpstr>
      <vt:lpstr>The Data</vt:lpstr>
      <vt:lpstr>Methods/Analysis Techniques</vt:lpstr>
      <vt:lpstr>Methods/Analysis Techniques</vt:lpstr>
      <vt:lpstr>Results: A Searchable Database and Coupled Interactive Map</vt:lpstr>
      <vt:lpstr>Results: Lists and Query</vt:lpstr>
      <vt:lpstr>Results: Detailed Information Pages</vt:lpstr>
      <vt:lpstr>Results: Direct Links to World-Wide Applications</vt:lpstr>
      <vt:lpstr>Significance</vt:lpstr>
      <vt:lpstr>Acknowledgements</vt:lpstr>
      <vt:lpstr>Thank You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Ashley</dc:creator>
  <cp:lastModifiedBy>dgarcia</cp:lastModifiedBy>
  <cp:revision>102</cp:revision>
  <dcterms:created xsi:type="dcterms:W3CDTF">2010-04-09T20:28:26Z</dcterms:created>
  <dcterms:modified xsi:type="dcterms:W3CDTF">2010-04-12T23:04:14Z</dcterms:modified>
</cp:coreProperties>
</file>